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4"/>
  </p:notesMasterIdLst>
  <p:handoutMasterIdLst>
    <p:handoutMasterId r:id="rId15"/>
  </p:handoutMasterIdLst>
  <p:sldIdLst>
    <p:sldId id="295" r:id="rId2"/>
    <p:sldId id="300" r:id="rId3"/>
    <p:sldId id="301" r:id="rId4"/>
    <p:sldId id="296" r:id="rId5"/>
    <p:sldId id="297" r:id="rId6"/>
    <p:sldId id="298" r:id="rId7"/>
    <p:sldId id="299" r:id="rId8"/>
    <p:sldId id="303" r:id="rId9"/>
    <p:sldId id="304" r:id="rId10"/>
    <p:sldId id="306" r:id="rId11"/>
    <p:sldId id="302" r:id="rId12"/>
    <p:sldId id="307" r:id="rId13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9900"/>
    <a:srgbClr val="FFCC00"/>
    <a:srgbClr val="800000"/>
    <a:srgbClr val="FFFFCC"/>
    <a:srgbClr val="FFFF66"/>
    <a:srgbClr val="CC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5" autoAdjust="0"/>
    <p:restoredTop sz="82048" autoAdjust="0"/>
  </p:normalViewPr>
  <p:slideViewPr>
    <p:cSldViewPr>
      <p:cViewPr varScale="1">
        <p:scale>
          <a:sx n="94" d="100"/>
          <a:sy n="94" d="100"/>
        </p:scale>
        <p:origin x="207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D54FF-86E7-4DC9-A590-532053DD416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288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777288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21445-3C75-4BB6-AF03-32B7D9F2C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42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6D97BBC-9C14-402A-8FA2-1B89E7EBA13C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9438"/>
            <a:ext cx="5564188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465B79A-36B3-4149-B7BA-C032D9B55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33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B79A-36B3-4149-B7BA-C032D9B554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66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B79A-36B3-4149-B7BA-C032D9B554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5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B79A-36B3-4149-B7BA-C032D9B554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51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B79A-36B3-4149-B7BA-C032D9B554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80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B79A-36B3-4149-B7BA-C032D9B554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84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B79A-36B3-4149-B7BA-C032D9B554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12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B79A-36B3-4149-B7BA-C032D9B554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11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B79A-36B3-4149-B7BA-C032D9B554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25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B79A-36B3-4149-B7BA-C032D9B554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9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ChangeArrowheads="1"/>
          </p:cNvSpPr>
          <p:nvPr/>
        </p:nvSpPr>
        <p:spPr bwMode="auto">
          <a:xfrm>
            <a:off x="609600" y="16764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pic>
        <p:nvPicPr>
          <p:cNvPr id="6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1"/>
            <a:ext cx="7772400" cy="154305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6845D-A74A-4F6E-9EB9-726A80FBA741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326B2-8925-4918-90A5-777B4C473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600200"/>
            <a:ext cx="7772400" cy="4525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B2C40-286B-4691-ACBC-6CB8135A96A6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4EFB0-A7C6-4AED-BBCB-F16EB696B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23B48-11B5-469B-963A-B95D1282D809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A81BA-36CC-41B2-A021-BFEB8CCAA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356350"/>
            <a:ext cx="1600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8B35F-DCE9-46D1-90FA-8980A49F0B99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350F3-246A-49BF-BD45-927F9977B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09A7-442D-4D13-B2B7-3C8DF14D216F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4314B-CA33-4408-85B9-B94361011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39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6BA19-BFE3-474C-904E-8D9C2693F9D5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DCDCE-E434-4D91-8962-01DD18D35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3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381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ECEEF-810C-431C-B285-CE2F663255E1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1934D-FB4B-4BDD-BF61-E625CDAEB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9AAF-5194-4338-A481-93A8F266DC94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624D1-A15F-48BE-AA39-A61CFA72D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2A717-CB5C-4C3E-8C9B-CAB89F95C7C0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F5DA-4A4D-42B4-9D28-8326D5D1B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25511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25511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A0C96-6792-4276-ADB6-A5ECD236C65B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27AD8-A7B0-4F34-BCC3-801945076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09AC4-77B7-415E-83E1-9062227DB3C5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A2686-AD49-4C64-B452-02A6E74C4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pic>
        <p:nvPicPr>
          <p:cNvPr id="1027" name="Picture 10" descr="scale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562600" y="0"/>
            <a:ext cx="3581400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855663" y="1406525"/>
            <a:ext cx="7848600" cy="19050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600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6356350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B9076C-001D-459A-9E0D-6C42431FAD6B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E80DA5-2F9C-4A98-997B-D352675E5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11" descr="presentation-sidebar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879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914400" y="228600"/>
            <a:ext cx="7848600" cy="46038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 rot="5400000">
            <a:off x="632619" y="521494"/>
            <a:ext cx="609600" cy="46038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rot="5400000">
            <a:off x="8393907" y="1113631"/>
            <a:ext cx="609600" cy="17463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iceadmin.org/HR/pay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752600"/>
            <a:ext cx="7623175" cy="1752600"/>
          </a:xfrm>
        </p:spPr>
        <p:txBody>
          <a:bodyPr/>
          <a:lstStyle/>
          <a:p>
            <a:pPr algn="ctr" eaLnBrk="1" hangingPunct="1"/>
            <a:r>
              <a:rPr lang="en-US" sz="5000" dirty="0"/>
              <a:t>Criminal Justice Incentive Pay (</a:t>
            </a:r>
            <a:r>
              <a:rPr lang="en-US" sz="5000" dirty="0" err="1"/>
              <a:t>CJIP</a:t>
            </a:r>
            <a:r>
              <a:rPr lang="en-US" sz="5000" dirty="0"/>
              <a:t>)	</a:t>
            </a:r>
          </a:p>
        </p:txBody>
      </p:sp>
      <p:sp>
        <p:nvSpPr>
          <p:cNvPr id="4099" name="Rectangle 5"/>
          <p:cNvSpPr txBox="1">
            <a:spLocks noGrp="1" noChangeArrowheads="1"/>
          </p:cNvSpPr>
          <p:nvPr/>
        </p:nvSpPr>
        <p:spPr bwMode="auto">
          <a:xfrm>
            <a:off x="0" y="64008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00200" lvl="3" indent="-228600"/>
            <a:r>
              <a:rPr lang="en-US" sz="1200"/>
              <a:t>                                 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68487" y="4484413"/>
            <a:ext cx="571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n-lt"/>
              </a:rPr>
              <a:t>Jamie Johnson &amp; Jennifer Bond</a:t>
            </a:r>
          </a:p>
          <a:p>
            <a:pPr algn="r"/>
            <a:r>
              <a:rPr lang="en-US" sz="3200" dirty="0">
                <a:latin typeface="+mn-lt"/>
              </a:rPr>
              <a:t>Human Resources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forms continued…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C976CA-07A8-48BD-AD0C-897BEEA9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pPr marL="0" indent="0">
              <a:buNone/>
            </a:pPr>
            <a:r>
              <a:rPr lang="en-US" dirty="0"/>
              <a:t> 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EF78B4-49EF-45A4-951E-0D2A107F8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24000"/>
            <a:ext cx="5181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58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</a:t>
            </a:r>
            <a:r>
              <a:rPr lang="en-US" dirty="0" err="1"/>
              <a:t>CJIP</a:t>
            </a:r>
            <a:r>
              <a:rPr lang="en-US" dirty="0"/>
              <a:t> Pay…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C976CA-07A8-48BD-AD0C-897BEEA9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Investigators receive their </a:t>
            </a:r>
            <a:r>
              <a:rPr lang="en-US" sz="2400" b="1" dirty="0"/>
              <a:t>monthly </a:t>
            </a:r>
            <a:r>
              <a:rPr lang="en-US" sz="2400" dirty="0"/>
              <a:t>salary warrant, they will also receive their monthly CJIP warrant.</a:t>
            </a:r>
          </a:p>
          <a:p>
            <a:r>
              <a:rPr lang="en-US" sz="2400" dirty="0"/>
              <a:t>Per </a:t>
            </a:r>
            <a:r>
              <a:rPr lang="en-US" sz="2400" b="1" dirty="0" err="1"/>
              <a:t>11B</a:t>
            </a:r>
            <a:r>
              <a:rPr lang="en-US" sz="2400" b="1" dirty="0"/>
              <a:t>-14.002(4)3, </a:t>
            </a:r>
            <a:r>
              <a:rPr lang="en-US" sz="2400" b="1" dirty="0" err="1"/>
              <a:t>F.S</a:t>
            </a:r>
            <a:r>
              <a:rPr lang="en-US" sz="2400" b="1" dirty="0"/>
              <a:t>., </a:t>
            </a:r>
            <a:r>
              <a:rPr lang="en-US" sz="2400" dirty="0"/>
              <a:t>salary incentive payments paid to officers employed by the State of Florida shall begin in the first </a:t>
            </a:r>
            <a:r>
              <a:rPr lang="en-US" sz="2400" i="1" dirty="0"/>
              <a:t>full</a:t>
            </a:r>
            <a:r>
              <a:rPr lang="en-US" sz="2400" dirty="0"/>
              <a:t> calendar month following the initial date of eligibility.</a:t>
            </a:r>
          </a:p>
          <a:p>
            <a:r>
              <a:rPr lang="en-US" sz="2400" b="1" dirty="0"/>
              <a:t>Example: </a:t>
            </a:r>
            <a:r>
              <a:rPr lang="en-US" sz="2400" dirty="0"/>
              <a:t>Officer becomes eligible for the incentive payment 2/5/2018, the recurring payment must be set up 3/1/2018.</a:t>
            </a:r>
          </a:p>
          <a:p>
            <a:r>
              <a:rPr lang="en-US" sz="2400" b="1" dirty="0"/>
              <a:t>B-14.002(6) </a:t>
            </a:r>
            <a:r>
              <a:rPr lang="en-US" sz="2400" b="1" dirty="0" err="1"/>
              <a:t>F.A.C</a:t>
            </a:r>
            <a:r>
              <a:rPr lang="en-US" sz="2400" b="1" dirty="0"/>
              <a:t>. </a:t>
            </a:r>
            <a:r>
              <a:rPr lang="en-US" sz="2400" dirty="0"/>
              <a:t>specifically does not allow retroactive </a:t>
            </a:r>
            <a:r>
              <a:rPr lang="en-US" sz="2400" dirty="0" err="1"/>
              <a:t>CJIP</a:t>
            </a:r>
            <a:r>
              <a:rPr lang="en-US" sz="2400" dirty="0"/>
              <a:t> Payments. </a:t>
            </a:r>
            <a:br>
              <a:rPr lang="en-US" sz="2400" dirty="0"/>
            </a:br>
            <a:r>
              <a:rPr lang="en-US" dirty="0"/>
              <a:t>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8791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C976CA-07A8-48BD-AD0C-897BEEA9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/>
              <a:t>Must be in an eligible pay plan and class code.</a:t>
            </a:r>
          </a:p>
          <a:p>
            <a:r>
              <a:rPr lang="en-US" sz="2800" dirty="0"/>
              <a:t>FDLE Global Profile Sheet determines the pay amount.</a:t>
            </a:r>
          </a:p>
          <a:p>
            <a:r>
              <a:rPr lang="en-US" sz="2800" dirty="0"/>
              <a:t>All required forms must be submitted.</a:t>
            </a:r>
          </a:p>
          <a:p>
            <a:r>
              <a:rPr lang="en-US" sz="2800" dirty="0"/>
              <a:t>Work a full calendar month to receive first payment.</a:t>
            </a:r>
          </a:p>
          <a:p>
            <a:r>
              <a:rPr lang="en-US" sz="2800" dirty="0"/>
              <a:t>Paid Monthly.</a:t>
            </a:r>
            <a:br>
              <a:rPr lang="en-US" sz="2800" dirty="0"/>
            </a:br>
            <a:r>
              <a:rPr lang="en-US" dirty="0"/>
              <a:t>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918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mystery…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What is Criminal Justice Incentive Pay?</a:t>
            </a:r>
          </a:p>
          <a:p>
            <a:r>
              <a:rPr lang="en-US" sz="2800" dirty="0"/>
              <a:t>CJIP was approved by the Legislature in 1977 and amended in 1980 and 1981.</a:t>
            </a:r>
          </a:p>
          <a:p>
            <a:r>
              <a:rPr lang="en-US" sz="2800" dirty="0"/>
              <a:t>The Criminal Justice Incentive Program (CJIP) is designed to give a supplemental salary payment to investigators, law enforcement and correctional officers to reward educational and other career development activities that go beyond minimum position requirements. 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1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mystery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endParaRPr lang="en-US" b="1" dirty="0"/>
          </a:p>
          <a:p>
            <a:r>
              <a:rPr lang="en-US" b="1" dirty="0"/>
              <a:t>Eligibility</a:t>
            </a:r>
          </a:p>
          <a:p>
            <a:pPr lvl="1"/>
            <a:r>
              <a:rPr lang="en-US" b="1" dirty="0"/>
              <a:t>Pay Plan 82</a:t>
            </a:r>
          </a:p>
          <a:p>
            <a:pPr lvl="1"/>
            <a:r>
              <a:rPr lang="en-US" b="1" dirty="0"/>
              <a:t>Class Codes:</a:t>
            </a:r>
          </a:p>
          <a:p>
            <a:pPr lvl="2"/>
            <a:r>
              <a:rPr lang="en-US" b="1" dirty="0"/>
              <a:t>6661 Investigator I</a:t>
            </a:r>
          </a:p>
          <a:p>
            <a:pPr lvl="2"/>
            <a:r>
              <a:rPr lang="en-US" b="1" dirty="0"/>
              <a:t>6662 Investigator II</a:t>
            </a:r>
          </a:p>
          <a:p>
            <a:pPr lvl="2"/>
            <a:r>
              <a:rPr lang="en-US" b="1" dirty="0"/>
              <a:t>6663 Investigator III</a:t>
            </a:r>
          </a:p>
          <a:p>
            <a:pPr lvl="2"/>
            <a:r>
              <a:rPr lang="en-US" b="1" dirty="0"/>
              <a:t>6664 Investigator IV.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8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it paid…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CJIP is paid as a supplemental payment that must be set up in People First as a recurring payment.</a:t>
            </a:r>
          </a:p>
          <a:p>
            <a:r>
              <a:rPr lang="en-US" dirty="0" err="1"/>
              <a:t>CJIP</a:t>
            </a:r>
            <a:r>
              <a:rPr lang="en-US" dirty="0"/>
              <a:t> - Supplemental Payment Amounts</a:t>
            </a:r>
          </a:p>
          <a:p>
            <a:pPr lvl="1"/>
            <a:r>
              <a:rPr lang="en-US" sz="3200" dirty="0"/>
              <a:t>Minimum payment is $25.00 a month</a:t>
            </a:r>
          </a:p>
          <a:p>
            <a:pPr lvl="1"/>
            <a:r>
              <a:rPr lang="en-US" sz="3200" dirty="0"/>
              <a:t>Maximum payment is $130.00 a month.</a:t>
            </a:r>
            <a:br>
              <a:rPr lang="en-US" sz="2900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4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pay determined…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/>
              <a:t>Pay is based on two categories:</a:t>
            </a:r>
          </a:p>
          <a:p>
            <a:pPr marL="457200" indent="-457200">
              <a:buAutoNum type="arabicPeriod"/>
            </a:pPr>
            <a:endParaRPr lang="en-US" sz="2800" b="1" dirty="0"/>
          </a:p>
          <a:p>
            <a:pPr marL="457200" indent="-457200">
              <a:buAutoNum type="arabicPeriod"/>
            </a:pPr>
            <a:r>
              <a:rPr lang="en-US" sz="2800" b="1" dirty="0"/>
              <a:t>Basic Certification: </a:t>
            </a:r>
            <a:r>
              <a:rPr lang="en-US" sz="2800" dirty="0"/>
              <a:t>An employee is eligible to receive the basic certification amount of $25.00 if they received certification prior to July 1, 1980 or for an officer who is reactivated upon reappointment and their original certification was received prior to July 1, 1980.</a:t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0656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pay determined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2.  Career Development: </a:t>
            </a:r>
            <a:r>
              <a:rPr lang="en-US" sz="2800" dirty="0"/>
              <a:t>An employee receives $20.00 for every 80 hours of FDLE approved courses completed. Employee cannot receive more than $120.00 for completed courses.</a:t>
            </a:r>
            <a:br>
              <a:rPr lang="en-US" sz="2800" dirty="0"/>
            </a:b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F537C3-6BC1-4DCD-9B73-9ACBDCC9E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4191000"/>
            <a:ext cx="7467600" cy="160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8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forms for CJIP…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C976CA-07A8-48BD-AD0C-897BEEA9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>
                <a:hlinkClick r:id="rId3"/>
              </a:rPr>
              <a:t>https://www.justiceadmin.org/HR/pay.aspx</a:t>
            </a:r>
            <a:endParaRPr lang="en-US" sz="2800" dirty="0"/>
          </a:p>
          <a:p>
            <a:r>
              <a:rPr lang="en-US" sz="2800" dirty="0"/>
              <a:t>Florida Department of Law Enforcement (FDLE)  - Criminal Justice Professionalism Program Global Profile Sheet.</a:t>
            </a:r>
          </a:p>
          <a:p>
            <a:r>
              <a:rPr lang="en-US" sz="2800" dirty="0"/>
              <a:t>CJIP – Class Code/Position Number Table Maintenance Request (JAC CJIP Form).</a:t>
            </a:r>
          </a:p>
          <a:p>
            <a:r>
              <a:rPr lang="en-US" sz="2800" dirty="0"/>
              <a:t>Must be indicated on the position description.</a:t>
            </a:r>
            <a:br>
              <a:rPr lang="en-US" sz="2800" dirty="0"/>
            </a:br>
            <a:r>
              <a:rPr lang="en-US" dirty="0"/>
              <a:t>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1379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forms continued…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C976CA-07A8-48BD-AD0C-897BEEA9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pPr marL="0" indent="0">
              <a:buNone/>
            </a:pPr>
            <a:r>
              <a:rPr lang="en-US" dirty="0"/>
              <a:t> 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314EE8-3F73-4774-8EBE-4EF643210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562099"/>
            <a:ext cx="4800600" cy="460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48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forms continued…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C976CA-07A8-48BD-AD0C-897BEEA9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pPr marL="0" indent="0">
              <a:buNone/>
            </a:pPr>
            <a:r>
              <a:rPr lang="en-US" dirty="0"/>
              <a:t> 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E4FA46-3FDF-4E9C-AA13-F3F978EDE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676400"/>
            <a:ext cx="7696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058763"/>
      </p:ext>
    </p:extLst>
  </p:cSld>
  <p:clrMapOvr>
    <a:masterClrMapping/>
  </p:clrMapOvr>
</p:sld>
</file>

<file path=ppt/theme/theme1.xml><?xml version="1.0" encoding="utf-8"?>
<a:theme xmlns:a="http://schemas.openxmlformats.org/drawingml/2006/main" name="JAC-blu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JAC-blue</Template>
  <TotalTime>3470</TotalTime>
  <Words>483</Words>
  <Application>Microsoft Office PowerPoint</Application>
  <PresentationFormat>On-screen Show (4:3)</PresentationFormat>
  <Paragraphs>69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JAC-blue</vt:lpstr>
      <vt:lpstr>Criminal Justice Incentive Pay (CJIP) </vt:lpstr>
      <vt:lpstr>Solving the mystery…</vt:lpstr>
      <vt:lpstr>Solving the mystery continued…</vt:lpstr>
      <vt:lpstr>How is it paid…</vt:lpstr>
      <vt:lpstr>How is pay determined…</vt:lpstr>
      <vt:lpstr>How is pay determined continued…</vt:lpstr>
      <vt:lpstr>Required forms for CJIP…</vt:lpstr>
      <vt:lpstr>Required forms continued…</vt:lpstr>
      <vt:lpstr>Required forms continued…</vt:lpstr>
      <vt:lpstr>Required forms continued…</vt:lpstr>
      <vt:lpstr>When does CJIP Pay…</vt:lpstr>
      <vt:lpstr>Key Takeaways…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JUSTICE ADMINISTRATIVE COMMISSION</dc:title>
  <dc:creator>ramos.ulrike</dc:creator>
  <cp:lastModifiedBy>Johnson, Jamie</cp:lastModifiedBy>
  <cp:revision>284</cp:revision>
  <dcterms:created xsi:type="dcterms:W3CDTF">2009-09-19T18:04:24Z</dcterms:created>
  <dcterms:modified xsi:type="dcterms:W3CDTF">2023-05-18T20:45:32Z</dcterms:modified>
</cp:coreProperties>
</file>